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8587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1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84211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4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4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0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4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500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1409EC5-A975-40C6-9577-19E7B0942346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94AC37A-72E0-4912-855A-848E9D2B3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228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agementexchange.com/hack/designed-growth-and-engagement-fixing-invisible-stranglehold-business-succes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mmieonassis.blogspot.com/2012/05/teacher-appreciation-20-gift-ideas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FEF49-3556-48E9-BBA4-A5A2F917F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63" y="1459301"/>
            <a:ext cx="9144000" cy="2935134"/>
          </a:xfrm>
        </p:spPr>
        <p:txBody>
          <a:bodyPr/>
          <a:lstStyle/>
          <a:p>
            <a:r>
              <a:rPr lang="en-US" dirty="0"/>
              <a:t>Scaling Up Online (Graduate)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AF058-48CC-4417-8B45-D2023172C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4592"/>
            <a:ext cx="9144000" cy="1655762"/>
          </a:xfrm>
        </p:spPr>
        <p:txBody>
          <a:bodyPr/>
          <a:lstStyle/>
          <a:p>
            <a:r>
              <a:rPr lang="en-US" dirty="0"/>
              <a:t>Angela R. Ausbrooks, PhD, LMSW</a:t>
            </a:r>
          </a:p>
          <a:p>
            <a:r>
              <a:rPr lang="en-US" dirty="0"/>
              <a:t>Texas State University</a:t>
            </a:r>
          </a:p>
          <a:p>
            <a:r>
              <a:rPr lang="en-US" dirty="0"/>
              <a:t>School of Social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6F705F-EAD8-4EDA-9A01-76EFDAA68900}"/>
              </a:ext>
            </a:extLst>
          </p:cNvPr>
          <p:cNvSpPr txBox="1"/>
          <p:nvPr/>
        </p:nvSpPr>
        <p:spPr>
          <a:xfrm>
            <a:off x="3657599" y="440109"/>
            <a:ext cx="4558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2019 ATGS Conference</a:t>
            </a:r>
          </a:p>
          <a:p>
            <a:pPr algn="ctr"/>
            <a:r>
              <a:rPr lang="en-US" sz="2400" dirty="0"/>
              <a:t>Denton, TX</a:t>
            </a:r>
          </a:p>
        </p:txBody>
      </p:sp>
    </p:spTree>
    <p:extLst>
      <p:ext uri="{BB962C8B-B14F-4D97-AF65-F5344CB8AC3E}">
        <p14:creationId xmlns:p14="http://schemas.microsoft.com/office/powerpoint/2010/main" val="301096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01BDC-55A4-47B3-AE7D-90A63794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16874"/>
          </a:xfrm>
        </p:spPr>
        <p:txBody>
          <a:bodyPr/>
          <a:lstStyle/>
          <a:p>
            <a:r>
              <a:rPr lang="en-US" dirty="0"/>
              <a:t>Scaling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880A-F2BE-414A-927D-A76E4CD2E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0606"/>
            <a:ext cx="9601200" cy="428679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Definition Applied:</a:t>
            </a:r>
          </a:p>
          <a:p>
            <a:pPr lvl="1"/>
            <a:r>
              <a:rPr lang="en-US" sz="3600" dirty="0"/>
              <a:t>Process of adapting a successful innovation for a graduate education program with the goal of maintaining the effectiveness and quality of the program while increasing its effectiveness and the number of students served (World Health Organization, 2010; Dede, 2006).</a:t>
            </a:r>
          </a:p>
        </p:txBody>
      </p:sp>
    </p:spTree>
    <p:extLst>
      <p:ext uri="{BB962C8B-B14F-4D97-AF65-F5344CB8AC3E}">
        <p14:creationId xmlns:p14="http://schemas.microsoft.com/office/powerpoint/2010/main" val="109222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DE09-FFFD-4494-8EE4-6BD0EBE29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7869"/>
          </a:xfrm>
        </p:spPr>
        <p:txBody>
          <a:bodyPr/>
          <a:lstStyle/>
          <a:p>
            <a:r>
              <a:rPr lang="en-US" dirty="0"/>
              <a:t>One School’s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A691-119D-4D03-AB74-24E25BE70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7726"/>
            <a:ext cx="9601200" cy="4774474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Master of Social Work (MSW) Program</a:t>
            </a:r>
          </a:p>
          <a:p>
            <a:pPr lvl="1"/>
            <a:r>
              <a:rPr lang="en-US" sz="2400" dirty="0"/>
              <a:t>On-campus Program</a:t>
            </a:r>
          </a:p>
          <a:p>
            <a:pPr lvl="1"/>
            <a:r>
              <a:rPr lang="en-US" sz="2400" dirty="0"/>
              <a:t>Online Program</a:t>
            </a:r>
          </a:p>
          <a:p>
            <a:r>
              <a:rPr lang="en-US" sz="2400" b="1" dirty="0"/>
              <a:t>Assessments:</a:t>
            </a:r>
          </a:p>
          <a:p>
            <a:pPr lvl="1"/>
            <a:r>
              <a:rPr lang="en-US" sz="2400" dirty="0"/>
              <a:t>Structure needed for application process</a:t>
            </a:r>
          </a:p>
          <a:p>
            <a:pPr lvl="1"/>
            <a:r>
              <a:rPr lang="en-US" sz="2400" dirty="0"/>
              <a:t>Coordinated system for day-to-day operations</a:t>
            </a:r>
          </a:p>
          <a:p>
            <a:pPr lvl="1"/>
            <a:r>
              <a:rPr lang="en-US" sz="2400" dirty="0"/>
              <a:t>Need for improved matriculation &amp; retention procedures</a:t>
            </a:r>
          </a:p>
          <a:p>
            <a:r>
              <a:rPr lang="en-US" sz="2400" b="1" dirty="0"/>
              <a:t>Goals:</a:t>
            </a:r>
          </a:p>
          <a:p>
            <a:pPr lvl="1"/>
            <a:r>
              <a:rPr lang="en-US" sz="2400" dirty="0"/>
              <a:t>How to maintain success and streamline application process?</a:t>
            </a:r>
          </a:p>
          <a:p>
            <a:pPr lvl="1"/>
            <a:r>
              <a:rPr lang="en-US" sz="2400" dirty="0"/>
              <a:t>How to improve/change the application process and maintain application volume?</a:t>
            </a:r>
          </a:p>
          <a:p>
            <a:pPr lvl="1"/>
            <a:r>
              <a:rPr lang="en-US" sz="2400" dirty="0"/>
              <a:t>How to maintain success while making needed changes?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0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52E0-9EC2-4326-8F40-41A60F9E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4806"/>
          </a:xfrm>
        </p:spPr>
        <p:txBody>
          <a:bodyPr/>
          <a:lstStyle/>
          <a:p>
            <a:r>
              <a:rPr lang="en-US" dirty="0"/>
              <a:t>Scaling Up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BCCC7-3912-4F87-8C39-3A81EFD48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0606"/>
            <a:ext cx="9601200" cy="4743450"/>
          </a:xfrm>
        </p:spPr>
        <p:txBody>
          <a:bodyPr>
            <a:normAutofit/>
          </a:bodyPr>
          <a:lstStyle/>
          <a:p>
            <a:r>
              <a:rPr lang="en-US" sz="2400" dirty="0"/>
              <a:t>Reduced application cycle to 2 semesters – Fall &amp; Spring; currently, Fall only</a:t>
            </a:r>
          </a:p>
          <a:p>
            <a:r>
              <a:rPr lang="en-US" sz="2400" dirty="0"/>
              <a:t>Implemented face-to-face &amp; online interviews for all eligible applicants</a:t>
            </a:r>
          </a:p>
          <a:p>
            <a:r>
              <a:rPr lang="en-US" sz="2400" dirty="0"/>
              <a:t>Implemented day-to-day procedures that resulted in “one voice.”</a:t>
            </a:r>
          </a:p>
          <a:p>
            <a:r>
              <a:rPr lang="en-US" sz="2400" dirty="0"/>
              <a:t>Created cultural perspective that retention begins with first contact.</a:t>
            </a:r>
          </a:p>
          <a:p>
            <a:r>
              <a:rPr lang="en-US" sz="2400" dirty="0"/>
              <a:t>Strengthened and enforced cohort structure of degree plans</a:t>
            </a:r>
          </a:p>
          <a:p>
            <a:r>
              <a:rPr lang="en-US" sz="2400" dirty="0"/>
              <a:t>Director &amp; Staff” perspective to “Team” approach.</a:t>
            </a:r>
          </a:p>
          <a:p>
            <a:r>
              <a:rPr lang="en-US" sz="2400" dirty="0"/>
              <a:t>Increased information provided to students prior to application process, after acceptance, and during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2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54C1-EE6A-4630-8F56-C4B7CA6A0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E795-4931-491F-9995-5D4898421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4447786" cy="45719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Improved application processing timeline</a:t>
            </a:r>
          </a:p>
          <a:p>
            <a:r>
              <a:rPr lang="en-US" sz="2600" dirty="0"/>
              <a:t>Improved timeliness and content of communication with applicants and enrolled students</a:t>
            </a:r>
          </a:p>
          <a:p>
            <a:r>
              <a:rPr lang="en-US" sz="2600" dirty="0"/>
              <a:t>Improved course scheduling process</a:t>
            </a:r>
          </a:p>
          <a:p>
            <a:r>
              <a:rPr lang="en-US" sz="2600" dirty="0"/>
              <a:t>Improved retention and graduation rates</a:t>
            </a:r>
          </a:p>
          <a:p>
            <a:r>
              <a:rPr lang="en-US" sz="2600" dirty="0"/>
              <a:t>Improved perspective of degree &amp; School overall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2CFFD-3181-410B-8385-1D356B8E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1600201"/>
            <a:ext cx="4447786" cy="44323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Increased involvement of faculty &amp; staff in application review and admissions processes</a:t>
            </a:r>
          </a:p>
          <a:p>
            <a:r>
              <a:rPr lang="en-US" sz="2600" dirty="0"/>
              <a:t>Improved adherence with School mission to graduate qualified, competent, integrous students from a quality, rigorous, and excellent program</a:t>
            </a:r>
          </a:p>
          <a:p>
            <a:r>
              <a:rPr lang="en-US" sz="2600" dirty="0"/>
              <a:t>Increased accountability among students; decreased behavioral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8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B266-D69F-4171-8289-395C9273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FD45-62F8-459B-ACA6-7E4835D8C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90689"/>
            <a:ext cx="4447786" cy="4176712"/>
          </a:xfrm>
        </p:spPr>
        <p:txBody>
          <a:bodyPr/>
          <a:lstStyle/>
          <a:p>
            <a:r>
              <a:rPr lang="en-US" sz="2400" dirty="0"/>
              <a:t>New Leadership</a:t>
            </a:r>
          </a:p>
          <a:p>
            <a:r>
              <a:rPr lang="en-US" sz="2400" dirty="0"/>
              <a:t>Targeted recruitment</a:t>
            </a:r>
          </a:p>
          <a:p>
            <a:r>
              <a:rPr lang="en-US" sz="2400" dirty="0"/>
              <a:t>Maintenance of successful strategies</a:t>
            </a:r>
          </a:p>
          <a:p>
            <a:r>
              <a:rPr lang="en-US" sz="2400" dirty="0"/>
              <a:t>Global initiatives –</a:t>
            </a:r>
          </a:p>
          <a:p>
            <a:pPr lvl="1"/>
            <a:r>
              <a:rPr lang="en-US" sz="2400" dirty="0"/>
              <a:t>Enrollment</a:t>
            </a:r>
          </a:p>
          <a:p>
            <a:pPr lvl="1"/>
            <a:r>
              <a:rPr lang="en-US" sz="2400" dirty="0"/>
              <a:t>Internships</a:t>
            </a:r>
          </a:p>
          <a:p>
            <a:r>
              <a:rPr lang="en-US" sz="2400" dirty="0"/>
              <a:t>Leadership initiatives</a:t>
            </a:r>
          </a:p>
          <a:p>
            <a:r>
              <a:rPr lang="en-US" sz="2400" dirty="0"/>
              <a:t>Alumni initiative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580EF69E-BF4D-4DF3-A87D-57936E25C5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24749" y="1690688"/>
            <a:ext cx="4572000" cy="39243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65F4AA-F986-422E-989C-7324CF74EEF6}"/>
              </a:ext>
            </a:extLst>
          </p:cNvPr>
          <p:cNvSpPr txBox="1"/>
          <p:nvPr/>
        </p:nvSpPr>
        <p:spPr>
          <a:xfrm>
            <a:off x="6424749" y="5614988"/>
            <a:ext cx="457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managementexchange.com/hack/designed-growth-and-engagement-fixing-invisible-stranglehold-business-succes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24244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CA5C61-60F2-4225-9BA7-D0C9224D9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96584" y="643466"/>
            <a:ext cx="7330351" cy="55710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ED6F07-6458-4330-A987-466EB6A72477}"/>
              </a:ext>
            </a:extLst>
          </p:cNvPr>
          <p:cNvSpPr txBox="1"/>
          <p:nvPr/>
        </p:nvSpPr>
        <p:spPr>
          <a:xfrm>
            <a:off x="7800657" y="6014478"/>
            <a:ext cx="23262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mommieonassis.blogspot.com/2012/05/teacher-appreciation-20-gift-idea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751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63</TotalTime>
  <Words>340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Scaling Up Online (Graduate) Programs</vt:lpstr>
      <vt:lpstr>Scaling Up</vt:lpstr>
      <vt:lpstr>One School’s Approach</vt:lpstr>
      <vt:lpstr>Scaling Up Strategies</vt:lpstr>
      <vt:lpstr>Results</vt:lpstr>
      <vt:lpstr>Moving Forward…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Scaling Up Online (Graduate) Programs</dc:title>
  <dc:creator>Ausbrooks, Angela R</dc:creator>
  <cp:lastModifiedBy>Ausbrooks, Angela R</cp:lastModifiedBy>
  <cp:revision>8</cp:revision>
  <dcterms:created xsi:type="dcterms:W3CDTF">2019-09-21T17:56:01Z</dcterms:created>
  <dcterms:modified xsi:type="dcterms:W3CDTF">2019-09-21T19:06:22Z</dcterms:modified>
</cp:coreProperties>
</file>