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2"/>
  </p:notesMasterIdLst>
  <p:sldIdLst>
    <p:sldId id="256" r:id="rId5"/>
    <p:sldId id="257" r:id="rId6"/>
    <p:sldId id="258" r:id="rId7"/>
    <p:sldId id="259" r:id="rId8"/>
    <p:sldId id="266" r:id="rId9"/>
    <p:sldId id="268" r:id="rId10"/>
    <p:sldId id="271" r:id="rId11"/>
  </p:sldIdLst>
  <p:sldSz cx="9144000" cy="5143500" type="screen16x9"/>
  <p:notesSz cx="6858000" cy="9144000"/>
  <p:embeddedFontLst>
    <p:embeddedFont>
      <p:font typeface="Average" panose="020B0604020202020204" charset="0"/>
      <p:regular r:id="rId13"/>
    </p:embeddedFont>
    <p:embeddedFont>
      <p:font typeface="Oswald"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18" autoAdjust="0"/>
  </p:normalViewPr>
  <p:slideViewPr>
    <p:cSldViewPr snapToGrid="0">
      <p:cViewPr varScale="1">
        <p:scale>
          <a:sx n="90" d="100"/>
          <a:sy n="90" d="100"/>
        </p:scale>
        <p:origin x="123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6875758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Many thanks to Dr. Prybutok and ATGS for this opporunity</a:t>
            </a:r>
            <a:r>
              <a:rPr lang="en" baseline="0" dirty="0" smtClean="0"/>
              <a:t> to speak. I’m Dana Mordecai and I work at UNT as Assistant Director for Graduate R</a:t>
            </a:r>
            <a:r>
              <a:rPr lang="en-US" baseline="0" dirty="0" smtClean="0"/>
              <a:t>e</a:t>
            </a:r>
            <a:r>
              <a:rPr lang="en" baseline="0" dirty="0" smtClean="0"/>
              <a:t>cruitment. I’m also the immediate past-president of TXGAP, the Texas Chapter of NAGAP, the leader in Graudate Enrollment Managmenet. Many of you know of TXGAP as the Texas Association for Graduate Admissions Professionals. Robert Stephens, the current President and others in the state have recently discussed a desire to focus efforts on diversity recruitment efforts for graduate and professional schools. Robert was not able to be here tonight as he is on the road recruiting. </a:t>
            </a:r>
            <a:endParaRPr lang="en" dirty="0"/>
          </a:p>
        </p:txBody>
      </p:sp>
    </p:spTree>
    <p:extLst>
      <p:ext uri="{BB962C8B-B14F-4D97-AF65-F5344CB8AC3E}">
        <p14:creationId xmlns:p14="http://schemas.microsoft.com/office/powerpoint/2010/main" val="3029012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I’ll not take</a:t>
            </a:r>
            <a:r>
              <a:rPr lang="en" baseline="0" dirty="0" smtClean="0"/>
              <a:t> too much time, but want to take a few moments to discuss: What’s the problem, what’s the solution and how you can help. NAGAP has long provided an opportunity for graduate school recruiters and leaders to share about strategies, best practices and research about diversity in higher education, specifically in graduate and professional programs. We wanted to specifical</a:t>
            </a:r>
            <a:r>
              <a:rPr lang="en-US" baseline="0" dirty="0" smtClean="0"/>
              <a:t>l</a:t>
            </a:r>
            <a:r>
              <a:rPr lang="en" baseline="0" dirty="0" smtClean="0"/>
              <a:t>y tackle this effort in T</a:t>
            </a:r>
            <a:r>
              <a:rPr lang="en-US" baseline="0" dirty="0" smtClean="0"/>
              <a:t>e</a:t>
            </a:r>
            <a:r>
              <a:rPr lang="en" baseline="0" dirty="0" smtClean="0"/>
              <a:t>xas. </a:t>
            </a:r>
            <a:endParaRPr lang="en" dirty="0"/>
          </a:p>
        </p:txBody>
      </p:sp>
    </p:spTree>
    <p:extLst>
      <p:ext uri="{BB962C8B-B14F-4D97-AF65-F5344CB8AC3E}">
        <p14:creationId xmlns:p14="http://schemas.microsoft.com/office/powerpoint/2010/main" val="205074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DANA</a:t>
            </a:r>
            <a:r>
              <a:rPr lang="en" dirty="0" smtClean="0"/>
              <a:t>:</a:t>
            </a:r>
            <a:endParaRPr lang="en" dirty="0"/>
          </a:p>
        </p:txBody>
      </p:sp>
    </p:spTree>
    <p:extLst>
      <p:ext uri="{BB962C8B-B14F-4D97-AF65-F5344CB8AC3E}">
        <p14:creationId xmlns:p14="http://schemas.microsoft.com/office/powerpoint/2010/main" val="2593587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Many of you recall the Lone Star Graduate Diversity Colloquium established</a:t>
            </a:r>
            <a:r>
              <a:rPr lang="en" baseline="0" dirty="0" smtClean="0"/>
              <a:t> in 2006 to further the statewide Closing the Gaps iniative with the Texas Higher Eeuation Coordinating Board. As a collective effort by all colleges and universities in Texas to encourage more underrepresented minorities, women and first generation college students to stay in Texas to complete their graduate education. The last event was held at UNT in 2012. </a:t>
            </a:r>
          </a:p>
          <a:p>
            <a:pPr lvl="0">
              <a:spcBef>
                <a:spcPts val="0"/>
              </a:spcBef>
              <a:buNone/>
            </a:pPr>
            <a:r>
              <a:rPr lang="en" baseline="0" dirty="0" smtClean="0"/>
              <a:t>California Diversity Forum has been going strong since 1991 formed by the UC and California State university systems. Initial funding from NSF and corporate technology sponsors as turned into an event attended by an average of 1200 students across the state and brings nearly 200 institution representatives from across the U.S.</a:t>
            </a:r>
            <a:endParaRPr lang="en" dirty="0" smtClean="0"/>
          </a:p>
          <a:p>
            <a:pPr lvl="0">
              <a:spcBef>
                <a:spcPts val="0"/>
              </a:spcBef>
              <a:buNone/>
            </a:pPr>
            <a:endParaRPr lang="en" dirty="0" smtClean="0"/>
          </a:p>
          <a:p>
            <a:pPr lvl="0">
              <a:spcBef>
                <a:spcPts val="0"/>
              </a:spcBef>
              <a:buNone/>
            </a:pPr>
            <a:r>
              <a:rPr lang="en-US" dirty="0" smtClean="0"/>
              <a:t>Strategies should be multipronged and comprehensive and they must be actively promoted by the leaders of the institution, who can play a transformative role for supporting racial and ethnic diversity efforts (Hurtado, </a:t>
            </a:r>
            <a:r>
              <a:rPr lang="en-US" dirty="0" err="1" smtClean="0"/>
              <a:t>Milem</a:t>
            </a:r>
            <a:r>
              <a:rPr lang="en-US" dirty="0" smtClean="0"/>
              <a:t>, Clayton-Pedersen, &amp; Allen, 1999; </a:t>
            </a:r>
            <a:r>
              <a:rPr lang="en-US" dirty="0" err="1" smtClean="0"/>
              <a:t>Kezar</a:t>
            </a:r>
            <a:r>
              <a:rPr lang="en-US" dirty="0" smtClean="0"/>
              <a:t> &amp; </a:t>
            </a:r>
            <a:r>
              <a:rPr lang="en-US" dirty="0" err="1" smtClean="0"/>
              <a:t>Eckel</a:t>
            </a:r>
            <a:r>
              <a:rPr lang="en-US" dirty="0" smtClean="0"/>
              <a:t>, 2005; Smith, 2009; Tierney, 1989). </a:t>
            </a:r>
            <a:endParaRPr dirty="0"/>
          </a:p>
        </p:txBody>
      </p:sp>
    </p:spTree>
    <p:extLst>
      <p:ext uri="{BB962C8B-B14F-4D97-AF65-F5344CB8AC3E}">
        <p14:creationId xmlns:p14="http://schemas.microsoft.com/office/powerpoint/2010/main" val="4006471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Our initial expectations for this effort will be better understanding for URM</a:t>
            </a:r>
            <a:r>
              <a:rPr lang="en" baseline="0" dirty="0" smtClean="0"/>
              <a:t> students of the graduate school application process, better prepared students  and more applications. As a recruitment effort, our main goal is to increase applications. </a:t>
            </a:r>
            <a:endParaRPr lang="en" dirty="0"/>
          </a:p>
        </p:txBody>
      </p:sp>
    </p:spTree>
    <p:extLst>
      <p:ext uri="{BB962C8B-B14F-4D97-AF65-F5344CB8AC3E}">
        <p14:creationId xmlns:p14="http://schemas.microsoft.com/office/powerpoint/2010/main" val="217292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We</a:t>
            </a:r>
            <a:r>
              <a:rPr lang="en" baseline="0" dirty="0" smtClean="0"/>
              <a:t> are asking ATGS to partner with TXGAP and other groups focused on higher education diversity in Texas. First that means establishing a feasability committee. We hope that you will considering participating yourself or staff on your campus to determine if this is a viable activity to pursue. We know you have questions, mostly related to budget – so do we! We’ve started by having conversations with coordiantors of the California events, along with historical documents from the Lone Star event. </a:t>
            </a:r>
            <a:endParaRPr lang="en" dirty="0"/>
          </a:p>
        </p:txBody>
      </p:sp>
    </p:spTree>
    <p:extLst>
      <p:ext uri="{BB962C8B-B14F-4D97-AF65-F5344CB8AC3E}">
        <p14:creationId xmlns:p14="http://schemas.microsoft.com/office/powerpoint/2010/main" val="1203548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We hope you are able to use</a:t>
            </a:r>
            <a:r>
              <a:rPr lang="en" baseline="0" dirty="0" smtClean="0"/>
              <a:t> some of your time at this conference to discuss how ATGS can support this effort. </a:t>
            </a:r>
            <a:r>
              <a:rPr lang="en" dirty="0" smtClean="0"/>
              <a:t>Please</a:t>
            </a:r>
            <a:r>
              <a:rPr lang="en" baseline="0" dirty="0" smtClean="0"/>
              <a:t> reach out to Robert or myself for questions. Thank you for your time! </a:t>
            </a:r>
            <a:r>
              <a:rPr lang="en" baseline="0" smtClean="0"/>
              <a:t>And enjoy the rest of the program this evening!</a:t>
            </a:r>
            <a:endParaRPr lang="en" dirty="0"/>
          </a:p>
        </p:txBody>
      </p:sp>
    </p:spTree>
    <p:extLst>
      <p:ext uri="{BB962C8B-B14F-4D97-AF65-F5344CB8AC3E}">
        <p14:creationId xmlns:p14="http://schemas.microsoft.com/office/powerpoint/2010/main" val="3791742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1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990800"/>
            <a:ext cx="7801500" cy="1730100"/>
          </a:xfrm>
          <a:prstGeom prst="rect">
            <a:avLst/>
          </a:prstGeom>
        </p:spPr>
        <p:txBody>
          <a:bodyPr lIns="91425" tIns="91425" rIns="91425" bIns="91425" anchor="b" anchorCtr="0">
            <a:noAutofit/>
          </a:bodyPr>
          <a:lstStyle/>
          <a:p>
            <a:pPr lvl="0">
              <a:spcBef>
                <a:spcPts val="0"/>
              </a:spcBef>
              <a:buNone/>
            </a:pPr>
            <a:r>
              <a:rPr lang="en" dirty="0" smtClean="0"/>
              <a:t>Diversity &amp; </a:t>
            </a:r>
            <a:r>
              <a:rPr lang="en" dirty="0"/>
              <a:t>the Graduate Student Landscape</a:t>
            </a:r>
          </a:p>
        </p:txBody>
      </p:sp>
      <p:sp>
        <p:nvSpPr>
          <p:cNvPr id="60" name="Shape 60"/>
          <p:cNvSpPr txBox="1">
            <a:spLocks noGrp="1"/>
          </p:cNvSpPr>
          <p:nvPr>
            <p:ph type="subTitle" idx="1"/>
          </p:nvPr>
        </p:nvSpPr>
        <p:spPr>
          <a:xfrm>
            <a:off x="518857" y="3358568"/>
            <a:ext cx="5237707" cy="792600"/>
          </a:xfrm>
          <a:prstGeom prst="rect">
            <a:avLst/>
          </a:prstGeom>
        </p:spPr>
        <p:txBody>
          <a:bodyPr lIns="91425" tIns="91425" rIns="91425" bIns="91425" anchor="t" anchorCtr="0">
            <a:noAutofit/>
          </a:bodyPr>
          <a:lstStyle/>
          <a:p>
            <a:pPr lvl="0" algn="l">
              <a:lnSpc>
                <a:spcPct val="115000"/>
              </a:lnSpc>
              <a:spcBef>
                <a:spcPts val="0"/>
              </a:spcBef>
              <a:spcAft>
                <a:spcPts val="1600"/>
              </a:spcAft>
              <a:buNone/>
            </a:pPr>
            <a:r>
              <a:rPr lang="en" sz="1800" dirty="0" smtClean="0"/>
              <a:t>Dana Mordecai, University of North Texas,  TXGAP, Immediate Past President</a:t>
            </a:r>
            <a:endParaRPr lang="en" sz="1800" dirty="0"/>
          </a:p>
          <a:p>
            <a:pPr lvl="0" algn="l">
              <a:lnSpc>
                <a:spcPct val="115000"/>
              </a:lnSpc>
              <a:spcBef>
                <a:spcPts val="0"/>
              </a:spcBef>
              <a:spcAft>
                <a:spcPts val="1600"/>
              </a:spcAft>
              <a:buNone/>
            </a:pPr>
            <a:r>
              <a:rPr lang="en" sz="1800" dirty="0" smtClean="0"/>
              <a:t>Robert Stephens, Baylor College of Medicine, TXGAP, President</a:t>
            </a:r>
            <a:endParaRPr lang="en" sz="18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8955" y="3407456"/>
            <a:ext cx="2057400" cy="14874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Objectives</a:t>
            </a:r>
          </a:p>
        </p:txBody>
      </p:sp>
      <p:sp>
        <p:nvSpPr>
          <p:cNvPr id="66" name="Shape 66"/>
          <p:cNvSpPr txBox="1">
            <a:spLocks noGrp="1"/>
          </p:cNvSpPr>
          <p:nvPr>
            <p:ph type="body" idx="1"/>
          </p:nvPr>
        </p:nvSpPr>
        <p:spPr>
          <a:xfrm>
            <a:off x="3892695" y="1374632"/>
            <a:ext cx="5927392" cy="3416400"/>
          </a:xfrm>
          <a:prstGeom prst="rect">
            <a:avLst/>
          </a:prstGeom>
        </p:spPr>
        <p:txBody>
          <a:bodyPr lIns="91425" tIns="91425" rIns="91425" bIns="91425" anchor="t" anchorCtr="0">
            <a:noAutofit/>
          </a:bodyPr>
          <a:lstStyle/>
          <a:p>
            <a:pPr lvl="0" algn="ctr" rtl="0">
              <a:spcBef>
                <a:spcPts val="0"/>
              </a:spcBef>
              <a:buNone/>
            </a:pPr>
            <a:r>
              <a:rPr lang="en" sz="3600" dirty="0"/>
              <a:t>What’s the problem?</a:t>
            </a:r>
          </a:p>
          <a:p>
            <a:pPr lvl="0" algn="ctr" rtl="0">
              <a:spcBef>
                <a:spcPts val="0"/>
              </a:spcBef>
              <a:buNone/>
            </a:pPr>
            <a:r>
              <a:rPr lang="en" sz="3600" dirty="0"/>
              <a:t>What’s the solution?</a:t>
            </a:r>
          </a:p>
          <a:p>
            <a:pPr lvl="0" algn="ctr">
              <a:spcBef>
                <a:spcPts val="0"/>
              </a:spcBef>
              <a:buNone/>
            </a:pPr>
            <a:r>
              <a:rPr lang="en" sz="3600" dirty="0"/>
              <a:t>How can you help?</a:t>
            </a:r>
          </a:p>
        </p:txBody>
      </p:sp>
      <p:pic>
        <p:nvPicPr>
          <p:cNvPr id="3" name="Picture 2"/>
          <p:cNvPicPr>
            <a:picLocks noChangeAspect="1"/>
          </p:cNvPicPr>
          <p:nvPr/>
        </p:nvPicPr>
        <p:blipFill>
          <a:blip r:embed="rId3"/>
          <a:stretch>
            <a:fillRect/>
          </a:stretch>
        </p:blipFill>
        <p:spPr>
          <a:xfrm>
            <a:off x="189634" y="1374632"/>
            <a:ext cx="4487466" cy="25548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What’s the Problem?</a:t>
            </a:r>
          </a:p>
        </p:txBody>
      </p:sp>
      <p:sp>
        <p:nvSpPr>
          <p:cNvPr id="72" name="Shape 72"/>
          <p:cNvSpPr txBox="1">
            <a:spLocks noGrp="1"/>
          </p:cNvSpPr>
          <p:nvPr>
            <p:ph type="body" idx="1"/>
          </p:nvPr>
        </p:nvSpPr>
        <p:spPr>
          <a:xfrm>
            <a:off x="311700" y="1152475"/>
            <a:ext cx="5624400" cy="2276400"/>
          </a:xfrm>
          <a:prstGeom prst="rect">
            <a:avLst/>
          </a:prstGeom>
        </p:spPr>
        <p:txBody>
          <a:bodyPr lIns="91425" tIns="91425" rIns="91425" bIns="91425" anchor="t" anchorCtr="0">
            <a:noAutofit/>
          </a:bodyPr>
          <a:lstStyle/>
          <a:p>
            <a:pPr marL="457200" lvl="0" indent="-228600" rtl="0">
              <a:spcBef>
                <a:spcPts val="0"/>
              </a:spcBef>
            </a:pPr>
            <a:r>
              <a:rPr lang="en" dirty="0" smtClean="0"/>
              <a:t>Graduate/professional programs struggle with enrollment of diverse groups</a:t>
            </a:r>
            <a:endParaRPr lang="en" dirty="0"/>
          </a:p>
          <a:p>
            <a:pPr marL="457200" lvl="0" indent="-228600" rtl="0">
              <a:spcBef>
                <a:spcPts val="0"/>
              </a:spcBef>
            </a:pPr>
            <a:r>
              <a:rPr lang="en" dirty="0" smtClean="0"/>
              <a:t>Often first-gen with limited support during the graduate/professional school search/application process</a:t>
            </a:r>
            <a:endParaRPr lang="en" dirty="0"/>
          </a:p>
          <a:p>
            <a:pPr marL="457200" lvl="0" indent="-228600" rtl="0">
              <a:spcBef>
                <a:spcPts val="0"/>
              </a:spcBef>
            </a:pPr>
            <a:r>
              <a:rPr lang="en" dirty="0" smtClean="0"/>
              <a:t>Need more opportunities in Texas to target diverse populations with advanced degree opportunities</a:t>
            </a:r>
            <a:endParaRPr lang="en" dirty="0"/>
          </a:p>
          <a:p>
            <a:pPr lvl="0" rtl="0">
              <a:spcBef>
                <a:spcPts val="0"/>
              </a:spcBef>
              <a:buNone/>
            </a:pPr>
            <a:endParaRPr dirty="0">
              <a:solidFill>
                <a:srgbClr val="FF0000"/>
              </a:solidFill>
            </a:endParaRPr>
          </a:p>
        </p:txBody>
      </p:sp>
      <p:sp>
        <p:nvSpPr>
          <p:cNvPr id="73" name="Shape 73"/>
          <p:cNvSpPr txBox="1"/>
          <p:nvPr/>
        </p:nvSpPr>
        <p:spPr>
          <a:xfrm>
            <a:off x="6410725" y="583675"/>
            <a:ext cx="2176800" cy="3414000"/>
          </a:xfrm>
          <a:prstGeom prst="rect">
            <a:avLst/>
          </a:prstGeom>
          <a:noFill/>
          <a:ln>
            <a:noFill/>
          </a:ln>
        </p:spPr>
        <p:txBody>
          <a:bodyPr lIns="91425" tIns="91425" rIns="91425" bIns="91425" anchor="t" anchorCtr="0">
            <a:noAutofit/>
          </a:bodyPr>
          <a:lstStyle/>
          <a:p>
            <a:pPr lvl="0">
              <a:spcBef>
                <a:spcPts val="0"/>
              </a:spcBef>
              <a:buNone/>
            </a:pPr>
            <a:r>
              <a:rPr lang="en" dirty="0" smtClean="0">
                <a:solidFill>
                  <a:srgbClr val="FFFFFF"/>
                </a:solidFill>
              </a:rPr>
              <a:t>Black, Hispanic and Native American </a:t>
            </a:r>
            <a:r>
              <a:rPr lang="en" dirty="0">
                <a:solidFill>
                  <a:srgbClr val="FFFFFF"/>
                </a:solidFill>
              </a:rPr>
              <a:t>students suffer more…</a:t>
            </a:r>
          </a:p>
          <a:p>
            <a:pPr lvl="0">
              <a:spcBef>
                <a:spcPts val="0"/>
              </a:spcBef>
              <a:buNone/>
            </a:pPr>
            <a:endParaRPr dirty="0">
              <a:solidFill>
                <a:srgbClr val="FFFFFF"/>
              </a:solidFill>
            </a:endParaRPr>
          </a:p>
          <a:p>
            <a:pPr lvl="0">
              <a:spcBef>
                <a:spcPts val="0"/>
              </a:spcBef>
              <a:buNone/>
            </a:pPr>
            <a:r>
              <a:rPr lang="en" sz="3600" dirty="0" smtClean="0">
                <a:solidFill>
                  <a:srgbClr val="FFFFFF"/>
                </a:solidFill>
              </a:rPr>
              <a:t>15</a:t>
            </a:r>
            <a:r>
              <a:rPr lang="en" sz="3600" dirty="0">
                <a:solidFill>
                  <a:srgbClr val="FFFFFF"/>
                </a:solidFill>
              </a:rPr>
              <a:t>%</a:t>
            </a:r>
            <a:r>
              <a:rPr lang="en" dirty="0">
                <a:solidFill>
                  <a:srgbClr val="FFFFFF"/>
                </a:solidFill>
              </a:rPr>
              <a:t> completion </a:t>
            </a:r>
            <a:r>
              <a:rPr lang="en" dirty="0" smtClean="0">
                <a:solidFill>
                  <a:srgbClr val="FFFFFF"/>
                </a:solidFill>
              </a:rPr>
              <a:t>of all doctorates in U.S.</a:t>
            </a:r>
            <a:endParaRPr lang="en" dirty="0">
              <a:solidFill>
                <a:srgbClr val="FFFFFF"/>
              </a:solidFill>
            </a:endParaRPr>
          </a:p>
          <a:p>
            <a:pPr lvl="0">
              <a:spcBef>
                <a:spcPts val="0"/>
              </a:spcBef>
              <a:buNone/>
            </a:pPr>
            <a:endParaRPr dirty="0">
              <a:solidFill>
                <a:srgbClr val="FFFFFF"/>
              </a:solidFill>
            </a:endParaRPr>
          </a:p>
          <a:p>
            <a:pPr lvl="0">
              <a:spcBef>
                <a:spcPts val="0"/>
              </a:spcBef>
              <a:buNone/>
            </a:pPr>
            <a:r>
              <a:rPr lang="en-US" dirty="0" smtClean="0">
                <a:solidFill>
                  <a:srgbClr val="FFFFFF"/>
                </a:solidFill>
              </a:rPr>
              <a:t>T</a:t>
            </a:r>
            <a:r>
              <a:rPr lang="en" dirty="0" smtClean="0">
                <a:solidFill>
                  <a:srgbClr val="FFFFFF"/>
                </a:solidFill>
              </a:rPr>
              <a:t>hese groups represent </a:t>
            </a:r>
            <a:r>
              <a:rPr lang="en" sz="3000" dirty="0" smtClean="0">
                <a:solidFill>
                  <a:srgbClr val="FFFFFF"/>
                </a:solidFill>
              </a:rPr>
              <a:t>30%</a:t>
            </a:r>
            <a:r>
              <a:rPr lang="en" dirty="0" smtClean="0">
                <a:solidFill>
                  <a:srgbClr val="FFFFFF"/>
                </a:solidFill>
              </a:rPr>
              <a:t> of the U.S. Population and </a:t>
            </a:r>
            <a:r>
              <a:rPr lang="en" sz="3000" dirty="0" smtClean="0">
                <a:solidFill>
                  <a:srgbClr val="FFFFFF"/>
                </a:solidFill>
              </a:rPr>
              <a:t>35%</a:t>
            </a:r>
            <a:r>
              <a:rPr lang="en" dirty="0" smtClean="0">
                <a:solidFill>
                  <a:srgbClr val="FFFFFF"/>
                </a:solidFill>
              </a:rPr>
              <a:t> of those may be doctoral-graduate age.</a:t>
            </a:r>
            <a:endParaRPr lang="en" dirty="0">
              <a:solidFill>
                <a:srgbClr val="FFFFFF"/>
              </a:solidFill>
            </a:endParaRPr>
          </a:p>
        </p:txBody>
      </p:sp>
      <p:sp>
        <p:nvSpPr>
          <p:cNvPr id="74" name="Shape 74"/>
          <p:cNvSpPr txBox="1"/>
          <p:nvPr/>
        </p:nvSpPr>
        <p:spPr>
          <a:xfrm>
            <a:off x="6471575" y="4141800"/>
            <a:ext cx="2599800" cy="506400"/>
          </a:xfrm>
          <a:prstGeom prst="rect">
            <a:avLst/>
          </a:prstGeom>
          <a:noFill/>
          <a:ln>
            <a:noFill/>
          </a:ln>
        </p:spPr>
        <p:txBody>
          <a:bodyPr lIns="91425" tIns="91425" rIns="91425" bIns="91425" anchor="t" anchorCtr="0">
            <a:noAutofit/>
          </a:bodyPr>
          <a:lstStyle/>
          <a:p>
            <a:pPr lvl="0">
              <a:spcBef>
                <a:spcPts val="0"/>
              </a:spcBef>
              <a:buNone/>
            </a:pPr>
            <a:r>
              <a:rPr lang="en" sz="1200" dirty="0" smtClean="0">
                <a:solidFill>
                  <a:srgbClr val="FFFFFF"/>
                </a:solidFill>
              </a:rPr>
              <a:t>The Chronicle of Higher Education, January 2019 “How to Increase Graduate-School Diversity the Right Way”</a:t>
            </a:r>
            <a:endParaRPr lang="en" sz="12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What we </a:t>
            </a:r>
            <a:r>
              <a:rPr lang="en" dirty="0" smtClean="0"/>
              <a:t>propose</a:t>
            </a:r>
            <a:endParaRPr lang="en" dirty="0"/>
          </a:p>
        </p:txBody>
      </p:sp>
      <p:sp>
        <p:nvSpPr>
          <p:cNvPr id="80" name="Shape 80"/>
          <p:cNvSpPr txBox="1">
            <a:spLocks noGrp="1"/>
          </p:cNvSpPr>
          <p:nvPr>
            <p:ph type="body" idx="1"/>
          </p:nvPr>
        </p:nvSpPr>
        <p:spPr>
          <a:xfrm>
            <a:off x="311700" y="1445100"/>
            <a:ext cx="3595282" cy="3416400"/>
          </a:xfrm>
          <a:prstGeom prst="rect">
            <a:avLst/>
          </a:prstGeom>
        </p:spPr>
        <p:txBody>
          <a:bodyPr lIns="91425" tIns="91425" rIns="91425" bIns="91425" anchor="t" anchorCtr="0">
            <a:noAutofit/>
          </a:bodyPr>
          <a:lstStyle/>
          <a:p>
            <a:pPr lvl="0" rtl="0">
              <a:spcBef>
                <a:spcPts val="0"/>
              </a:spcBef>
              <a:buNone/>
            </a:pPr>
            <a:r>
              <a:rPr lang="en" sz="2400" dirty="0" smtClean="0"/>
              <a:t>Model recruitment event after Lone Star Graduate Diversity Colloquium and California Diversity Forum</a:t>
            </a:r>
            <a:endParaRPr lang="en" sz="2400" dirty="0"/>
          </a:p>
          <a:p>
            <a:pPr lvl="0" rtl="0">
              <a:spcBef>
                <a:spcPts val="0"/>
              </a:spcBef>
              <a:buNone/>
            </a:pPr>
            <a:endParaRPr sz="2400" dirty="0"/>
          </a:p>
          <a:p>
            <a:pPr lvl="0" rtl="0">
              <a:spcBef>
                <a:spcPts val="0"/>
              </a:spcBef>
              <a:buNone/>
            </a:pPr>
            <a:endParaRPr sz="2400" dirty="0"/>
          </a:p>
          <a:p>
            <a:pPr lvl="0" rtl="0">
              <a:spcBef>
                <a:spcPts val="0"/>
              </a:spcBef>
              <a:buNone/>
            </a:pPr>
            <a:endParaRPr sz="2400" dirty="0"/>
          </a:p>
          <a:p>
            <a:pPr lvl="0" rtl="0">
              <a:spcBef>
                <a:spcPts val="0"/>
              </a:spcBef>
              <a:buNone/>
            </a:pPr>
            <a:endParaRPr sz="2400" dirty="0"/>
          </a:p>
          <a:p>
            <a:pPr lvl="0">
              <a:spcBef>
                <a:spcPts val="0"/>
              </a:spcBef>
              <a:buNone/>
            </a:pPr>
            <a:endParaRPr sz="2400" dirty="0">
              <a:solidFill>
                <a:srgbClr val="FF0000"/>
              </a:solidFill>
            </a:endParaRPr>
          </a:p>
        </p:txBody>
      </p:sp>
      <p:pic>
        <p:nvPicPr>
          <p:cNvPr id="2" name="Picture 1"/>
          <p:cNvPicPr>
            <a:picLocks noChangeAspect="1"/>
          </p:cNvPicPr>
          <p:nvPr/>
        </p:nvPicPr>
        <p:blipFill>
          <a:blip r:embed="rId3"/>
          <a:stretch>
            <a:fillRect/>
          </a:stretch>
        </p:blipFill>
        <p:spPr>
          <a:xfrm>
            <a:off x="4837287" y="498764"/>
            <a:ext cx="3297382" cy="32973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smtClean="0"/>
              <a:t>Expectations</a:t>
            </a:r>
            <a:endParaRPr lang="en" dirty="0"/>
          </a:p>
        </p:txBody>
      </p:sp>
      <p:sp>
        <p:nvSpPr>
          <p:cNvPr id="128" name="Shape 128"/>
          <p:cNvSpPr txBox="1">
            <a:spLocks noGrp="1"/>
          </p:cNvSpPr>
          <p:nvPr>
            <p:ph type="body" idx="1"/>
          </p:nvPr>
        </p:nvSpPr>
        <p:spPr>
          <a:xfrm>
            <a:off x="311700" y="1152475"/>
            <a:ext cx="8520600" cy="3416400"/>
          </a:xfrm>
          <a:prstGeom prst="rect">
            <a:avLst/>
          </a:prstGeom>
        </p:spPr>
        <p:txBody>
          <a:bodyPr lIns="91425" tIns="91425" rIns="91425" bIns="91425" anchor="ctr" anchorCtr="0">
            <a:noAutofit/>
          </a:bodyPr>
          <a:lstStyle/>
          <a:p>
            <a:pPr marL="0" lvl="0" indent="0" algn="ctr">
              <a:spcBef>
                <a:spcPts val="0"/>
              </a:spcBef>
              <a:buNone/>
            </a:pPr>
            <a:r>
              <a:rPr lang="en" sz="2400"/>
              <a:t>Understanding → Better prepared students → Applications</a:t>
            </a:r>
          </a:p>
          <a:p>
            <a:pPr marL="0" lvl="0" indent="0" rtl="0">
              <a:spcBef>
                <a:spcPts val="0"/>
              </a:spcBef>
              <a:buNone/>
            </a:pPr>
            <a:endParaRPr sz="1800"/>
          </a:p>
          <a:p>
            <a:pPr marL="0" lvl="0" indent="0">
              <a:spcBef>
                <a:spcPts val="0"/>
              </a:spcBef>
              <a:buNone/>
            </a:pPr>
            <a:endParaRPr sz="1800"/>
          </a:p>
        </p:txBody>
      </p:sp>
      <p:pic>
        <p:nvPicPr>
          <p:cNvPr id="129" name="Shape 129"/>
          <p:cNvPicPr preferRelativeResize="0"/>
          <p:nvPr/>
        </p:nvPicPr>
        <p:blipFill>
          <a:blip r:embed="rId3">
            <a:alphaModFix/>
          </a:blip>
          <a:stretch>
            <a:fillRect/>
          </a:stretch>
        </p:blipFill>
        <p:spPr>
          <a:xfrm>
            <a:off x="3004650" y="2810900"/>
            <a:ext cx="3247149" cy="21647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377291"/>
            <a:ext cx="8520600" cy="572700"/>
          </a:xfrm>
          <a:prstGeom prst="rect">
            <a:avLst/>
          </a:prstGeom>
        </p:spPr>
        <p:txBody>
          <a:bodyPr lIns="91425" tIns="91425" rIns="91425" bIns="91425" anchor="t" anchorCtr="0">
            <a:noAutofit/>
          </a:bodyPr>
          <a:lstStyle/>
          <a:p>
            <a:pPr lvl="0">
              <a:spcBef>
                <a:spcPts val="0"/>
              </a:spcBef>
              <a:buNone/>
            </a:pPr>
            <a:r>
              <a:rPr lang="en" dirty="0"/>
              <a:t>How can you help?</a:t>
            </a:r>
          </a:p>
        </p:txBody>
      </p:sp>
      <p:sp>
        <p:nvSpPr>
          <p:cNvPr id="142" name="Shape 142"/>
          <p:cNvSpPr txBox="1">
            <a:spLocks noGrp="1"/>
          </p:cNvSpPr>
          <p:nvPr>
            <p:ph type="body" idx="1"/>
          </p:nvPr>
        </p:nvSpPr>
        <p:spPr>
          <a:xfrm>
            <a:off x="4572000" y="2195259"/>
            <a:ext cx="4446273" cy="2523067"/>
          </a:xfrm>
          <a:prstGeom prst="rect">
            <a:avLst/>
          </a:prstGeom>
        </p:spPr>
        <p:txBody>
          <a:bodyPr lIns="91425" tIns="91425" rIns="91425" bIns="91425" anchor="t" anchorCtr="0">
            <a:noAutofit/>
          </a:bodyPr>
          <a:lstStyle/>
          <a:p>
            <a:pPr lvl="8" algn="ctr"/>
            <a:r>
              <a:rPr lang="en" sz="2600" dirty="0" smtClean="0"/>
              <a:t>ATGS               TXGAP</a:t>
            </a:r>
          </a:p>
          <a:p>
            <a:pPr lvl="8" algn="ctr"/>
            <a:r>
              <a:rPr lang="en" sz="2600" dirty="0" smtClean="0"/>
              <a:t>Institutional support</a:t>
            </a:r>
          </a:p>
          <a:p>
            <a:pPr lvl="8" algn="ctr"/>
            <a:r>
              <a:rPr lang="en" sz="2600" dirty="0" smtClean="0"/>
              <a:t>Other groups focused on higher ed diversity in Texas</a:t>
            </a:r>
            <a:endParaRPr lang="en" sz="2600" dirty="0"/>
          </a:p>
          <a:p>
            <a:pPr lvl="0" rtl="0">
              <a:spcBef>
                <a:spcPts val="0"/>
              </a:spcBef>
              <a:buNone/>
            </a:pPr>
            <a:endParaRPr lang="en" dirty="0"/>
          </a:p>
          <a:p>
            <a:pPr marL="0" marR="0" lvl="0" indent="0" algn="l" rtl="0">
              <a:lnSpc>
                <a:spcPct val="115000"/>
              </a:lnSpc>
              <a:spcBef>
                <a:spcPts val="0"/>
              </a:spcBef>
              <a:spcAft>
                <a:spcPts val="1600"/>
              </a:spcAft>
              <a:buNone/>
            </a:pPr>
            <a:endParaRPr dirty="0"/>
          </a:p>
          <a:p>
            <a:pPr marL="0" lvl="0" indent="0" rtl="0">
              <a:spcBef>
                <a:spcPts val="0"/>
              </a:spcBef>
              <a:buNone/>
            </a:pPr>
            <a:endParaRPr dirty="0"/>
          </a:p>
          <a:p>
            <a:pPr marL="0" lvl="0" indent="0" rtl="0">
              <a:spcBef>
                <a:spcPts val="0"/>
              </a:spcBef>
              <a:buNone/>
            </a:pPr>
            <a:endParaRPr sz="1100" dirty="0"/>
          </a:p>
          <a:p>
            <a:pPr lvl="0" rtl="0">
              <a:spcBef>
                <a:spcPts val="0"/>
              </a:spcBef>
              <a:buNone/>
            </a:pPr>
            <a:endParaRPr sz="1100" dirty="0">
              <a:solidFill>
                <a:srgbClr val="FF0000"/>
              </a:solidFill>
            </a:endParaRPr>
          </a:p>
          <a:p>
            <a:pPr lvl="0">
              <a:spcBef>
                <a:spcPts val="0"/>
              </a:spcBef>
              <a:buNone/>
            </a:pPr>
            <a:endParaRPr sz="1100" dirty="0"/>
          </a:p>
        </p:txBody>
      </p:sp>
      <p:pic>
        <p:nvPicPr>
          <p:cNvPr id="143" name="Shape 143"/>
          <p:cNvPicPr preferRelativeResize="0"/>
          <p:nvPr/>
        </p:nvPicPr>
        <p:blipFill>
          <a:blip r:embed="rId3">
            <a:alphaModFix/>
          </a:blip>
          <a:stretch>
            <a:fillRect/>
          </a:stretch>
        </p:blipFill>
        <p:spPr>
          <a:xfrm>
            <a:off x="311700" y="2265572"/>
            <a:ext cx="4010918" cy="2382443"/>
          </a:xfrm>
          <a:prstGeom prst="rect">
            <a:avLst/>
          </a:prstGeom>
          <a:noFill/>
          <a:ln>
            <a:noFill/>
          </a:ln>
        </p:spPr>
      </p:pic>
      <p:sp>
        <p:nvSpPr>
          <p:cNvPr id="2" name="TextBox 1"/>
          <p:cNvSpPr txBox="1"/>
          <p:nvPr/>
        </p:nvSpPr>
        <p:spPr>
          <a:xfrm>
            <a:off x="5008670" y="949991"/>
            <a:ext cx="3572931" cy="800219"/>
          </a:xfrm>
          <a:prstGeom prst="rect">
            <a:avLst/>
          </a:prstGeom>
          <a:noFill/>
        </p:spPr>
        <p:txBody>
          <a:bodyPr wrap="square" rtlCol="0">
            <a:spAutoFit/>
          </a:bodyPr>
          <a:lstStyle/>
          <a:p>
            <a:pPr lvl="0">
              <a:lnSpc>
                <a:spcPct val="115000"/>
              </a:lnSpc>
              <a:spcAft>
                <a:spcPts val="1600"/>
              </a:spcAft>
              <a:buClr>
                <a:srgbClr val="CACACA"/>
              </a:buClr>
              <a:buSzPct val="100000"/>
            </a:pPr>
            <a:r>
              <a:rPr lang="en" sz="4000" b="1" dirty="0">
                <a:solidFill>
                  <a:srgbClr val="CACACA"/>
                </a:solidFill>
                <a:latin typeface="Average"/>
                <a:sym typeface="Average"/>
              </a:rPr>
              <a:t>Partner </a:t>
            </a:r>
            <a:r>
              <a:rPr lang="en" sz="4000" b="1" dirty="0" smtClean="0">
                <a:solidFill>
                  <a:srgbClr val="CACACA"/>
                </a:solidFill>
                <a:latin typeface="Average"/>
                <a:sym typeface="Average"/>
              </a:rPr>
              <a:t>with us</a:t>
            </a:r>
            <a:endParaRPr lang="en" sz="4000" b="1" dirty="0">
              <a:solidFill>
                <a:srgbClr val="CACACA"/>
              </a:solidFill>
              <a:latin typeface="Average"/>
              <a:sym typeface="Average"/>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501227" y="436558"/>
            <a:ext cx="8520600" cy="572700"/>
          </a:xfrm>
          <a:prstGeom prst="rect">
            <a:avLst/>
          </a:prstGeom>
        </p:spPr>
        <p:txBody>
          <a:bodyPr lIns="91425" tIns="91425" rIns="91425" bIns="91425" anchor="t" anchorCtr="0">
            <a:noAutofit/>
          </a:bodyPr>
          <a:lstStyle/>
          <a:p>
            <a:pPr lvl="0">
              <a:spcBef>
                <a:spcPts val="0"/>
              </a:spcBef>
              <a:buNone/>
            </a:pPr>
            <a:r>
              <a:rPr lang="en" sz="3600" dirty="0" smtClean="0"/>
              <a:t>Dana.Mordecai@unt.edu</a:t>
            </a:r>
            <a:br>
              <a:rPr lang="en" sz="3600" dirty="0" smtClean="0"/>
            </a:br>
            <a:r>
              <a:rPr lang="en" sz="3600" dirty="0"/>
              <a:t/>
            </a:r>
            <a:br>
              <a:rPr lang="en" sz="3600" dirty="0"/>
            </a:br>
            <a:r>
              <a:rPr lang="en" sz="3600" dirty="0" smtClean="0"/>
              <a:t>Robert.Stephens@bcm.edu</a:t>
            </a:r>
            <a:endParaRPr lang="en" sz="36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1933" y="2722558"/>
            <a:ext cx="2829561" cy="20456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89433D90A23D4FB9F77A5CD99D88DE" ma:contentTypeVersion="15" ma:contentTypeDescription="Create a new document." ma:contentTypeScope="" ma:versionID="d0318a5f573e1897c83b507799b448e8">
  <xsd:schema xmlns:xsd="http://www.w3.org/2001/XMLSchema" xmlns:xs="http://www.w3.org/2001/XMLSchema" xmlns:p="http://schemas.microsoft.com/office/2006/metadata/properties" xmlns:ns1="http://schemas.microsoft.com/sharepoint/v3" xmlns:ns3="3e9427e9-1a1b-4fd2-83c2-8f4bb576ffe7" xmlns:ns4="148fe87f-5ea9-469a-ae26-b062933e35f4" targetNamespace="http://schemas.microsoft.com/office/2006/metadata/properties" ma:root="true" ma:fieldsID="e89f95d3e3eeb045f956880c6968ea3b" ns1:_="" ns3:_="" ns4:_="">
    <xsd:import namespace="http://schemas.microsoft.com/sharepoint/v3"/>
    <xsd:import namespace="3e9427e9-1a1b-4fd2-83c2-8f4bb576ffe7"/>
    <xsd:import namespace="148fe87f-5ea9-469a-ae26-b062933e35f4"/>
    <xsd:element name="properties">
      <xsd:complexType>
        <xsd:sequence>
          <xsd:element name="documentManagement">
            <xsd:complexType>
              <xsd:all>
                <xsd:element ref="ns3:SharedWithUsers" minOccurs="0"/>
                <xsd:element ref="ns3:SharedWithDetails" minOccurs="0"/>
                <xsd:element ref="ns3:SharingHintHash" minOccurs="0"/>
                <xsd:element ref="ns1:_ip_UnifiedCompliancePolicyProperties" minOccurs="0"/>
                <xsd:element ref="ns1:_ip_UnifiedCompliancePolicyUIAction"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description="" ma:hidden="true" ma:internalName="_ip_UnifiedCompliancePolicyProperties">
      <xsd:simpleType>
        <xsd:restriction base="dms:Note"/>
      </xsd:simpleType>
    </xsd:element>
    <xsd:element name="_ip_UnifiedCompliancePolicyUIAction" ma:index="12"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9427e9-1a1b-4fd2-83c2-8f4bb576ffe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8fe87f-5ea9-469a-ae26-b062933e35f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3FDCBE-9CD3-4982-94B9-AE626D85BCFC}">
  <ds:schemaRefs>
    <ds:schemaRef ds:uri="http://schemas.microsoft.com/sharepoint/v3"/>
    <ds:schemaRef ds:uri="3e9427e9-1a1b-4fd2-83c2-8f4bb576ffe7"/>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148fe87f-5ea9-469a-ae26-b062933e35f4"/>
    <ds:schemaRef ds:uri="http://www.w3.org/XML/1998/namespace"/>
  </ds:schemaRefs>
</ds:datastoreItem>
</file>

<file path=customXml/itemProps2.xml><?xml version="1.0" encoding="utf-8"?>
<ds:datastoreItem xmlns:ds="http://schemas.openxmlformats.org/officeDocument/2006/customXml" ds:itemID="{4D649D5F-8F9C-4160-AD78-463CAF8C47D8}">
  <ds:schemaRefs>
    <ds:schemaRef ds:uri="http://schemas.microsoft.com/sharepoint/v3/contenttype/forms"/>
  </ds:schemaRefs>
</ds:datastoreItem>
</file>

<file path=customXml/itemProps3.xml><?xml version="1.0" encoding="utf-8"?>
<ds:datastoreItem xmlns:ds="http://schemas.openxmlformats.org/officeDocument/2006/customXml" ds:itemID="{75942CFC-F92D-4F06-9891-D248C62042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e9427e9-1a1b-4fd2-83c2-8f4bb576ffe7"/>
    <ds:schemaRef ds:uri="148fe87f-5ea9-469a-ae26-b062933e35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143</TotalTime>
  <Words>736</Words>
  <Application>Microsoft Office PowerPoint</Application>
  <PresentationFormat>On-screen Show (16:9)</PresentationFormat>
  <Paragraphs>44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Average</vt:lpstr>
      <vt:lpstr>Oswald</vt:lpstr>
      <vt:lpstr>slate</vt:lpstr>
      <vt:lpstr>Diversity &amp; the Graduate Student Landscape</vt:lpstr>
      <vt:lpstr>Objectives</vt:lpstr>
      <vt:lpstr>What’s the Problem?</vt:lpstr>
      <vt:lpstr>What we propose</vt:lpstr>
      <vt:lpstr>Expectations</vt:lpstr>
      <vt:lpstr>How can you help?</vt:lpstr>
      <vt:lpstr>Dana.Mordecai@unt.edu  Robert.Stephens@bcm.edu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Students &amp; the Graduate Student Landscape</dc:title>
  <dc:creator>Mordecai, Dana</dc:creator>
  <cp:lastModifiedBy>Mordecai, Dana</cp:lastModifiedBy>
  <cp:revision>16</cp:revision>
  <dcterms:modified xsi:type="dcterms:W3CDTF">2019-09-26T00:56:08Z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0x0101007489433D90A23D4FB9F77A5CD99D88DE</vt:lpwstr>
  </property>
</Properties>
</file>