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2" r:id="rId6"/>
    <p:sldId id="259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0" y="7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777D-9D45-4499-953B-50E58FD04300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B9AD-B2FA-404E-8691-931E26347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87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777D-9D45-4499-953B-50E58FD04300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B9AD-B2FA-404E-8691-931E26347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16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777D-9D45-4499-953B-50E58FD04300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B9AD-B2FA-404E-8691-931E26347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42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777D-9D45-4499-953B-50E58FD04300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B9AD-B2FA-404E-8691-931E26347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7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777D-9D45-4499-953B-50E58FD04300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B9AD-B2FA-404E-8691-931E26347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17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777D-9D45-4499-953B-50E58FD04300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B9AD-B2FA-404E-8691-931E26347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44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777D-9D45-4499-953B-50E58FD04300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B9AD-B2FA-404E-8691-931E26347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81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777D-9D45-4499-953B-50E58FD04300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B9AD-B2FA-404E-8691-931E26347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26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777D-9D45-4499-953B-50E58FD04300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B9AD-B2FA-404E-8691-931E26347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27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777D-9D45-4499-953B-50E58FD04300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B9AD-B2FA-404E-8691-931E26347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72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777D-9D45-4499-953B-50E58FD04300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B9AD-B2FA-404E-8691-931E26347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5777D-9D45-4499-953B-50E58FD04300}" type="datetimeFigureOut">
              <a:rPr lang="en-US" smtClean="0"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DB9AD-B2FA-404E-8691-931E26347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0037" y="649384"/>
            <a:ext cx="9144000" cy="2387600"/>
          </a:xfrm>
        </p:spPr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Successes and Missteps in Online Education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20291"/>
            <a:ext cx="9144000" cy="361603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 </a:t>
            </a:r>
            <a:r>
              <a:rPr lang="en-US" dirty="0">
                <a:latin typeface="Garamond" panose="02020404030301010803" pitchFamily="18" charset="0"/>
              </a:rPr>
              <a:t>The Association of Texas Graduate Schools </a:t>
            </a:r>
            <a:endParaRPr lang="en-US" dirty="0" smtClean="0">
              <a:latin typeface="Garamond" panose="02020404030301010803" pitchFamily="18" charset="0"/>
            </a:endParaRPr>
          </a:p>
          <a:p>
            <a:r>
              <a:rPr lang="en-US" dirty="0" smtClean="0">
                <a:latin typeface="Garamond" panose="02020404030301010803" pitchFamily="18" charset="0"/>
              </a:rPr>
              <a:t>2016 </a:t>
            </a:r>
            <a:r>
              <a:rPr lang="en-US" dirty="0">
                <a:latin typeface="Garamond" panose="02020404030301010803" pitchFamily="18" charset="0"/>
              </a:rPr>
              <a:t>Annual Meeting </a:t>
            </a:r>
            <a:endParaRPr lang="en-US" dirty="0" smtClean="0">
              <a:latin typeface="Garamond" panose="02020404030301010803" pitchFamily="18" charset="0"/>
            </a:endParaRPr>
          </a:p>
          <a:p>
            <a:r>
              <a:rPr lang="en-US" dirty="0" smtClean="0">
                <a:latin typeface="Garamond" panose="02020404030301010803" pitchFamily="18" charset="0"/>
              </a:rPr>
              <a:t>September 22-23</a:t>
            </a:r>
            <a:endParaRPr lang="en-US" dirty="0">
              <a:latin typeface="Garamond" panose="02020404030301010803" pitchFamily="18" charset="0"/>
            </a:endParaRPr>
          </a:p>
          <a:p>
            <a:endParaRPr lang="en-US" dirty="0" smtClean="0">
              <a:latin typeface="Garamond" panose="02020404030301010803" pitchFamily="18" charset="0"/>
            </a:endParaRPr>
          </a:p>
          <a:p>
            <a:endParaRPr lang="en-US" dirty="0">
              <a:latin typeface="Garamond" panose="02020404030301010803" pitchFamily="18" charset="0"/>
            </a:endParaRPr>
          </a:p>
          <a:p>
            <a:endParaRPr lang="en-US" dirty="0" smtClean="0">
              <a:latin typeface="Garamond" panose="02020404030301010803" pitchFamily="18" charset="0"/>
            </a:endParaRPr>
          </a:p>
          <a:p>
            <a:r>
              <a:rPr lang="en-US" dirty="0" smtClean="0">
                <a:latin typeface="Garamond" panose="02020404030301010803" pitchFamily="18" charset="0"/>
              </a:rPr>
              <a:t>Osman Özturgut, PhD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Dean of Research and Graduate Studies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Associate Professor, Doctoral Studies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University of the Incarnate Word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4" name="Picture 2" descr="Image result for ui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158" y="365125"/>
            <a:ext cx="2223001" cy="147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73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Online Teaching and Learning- </a:t>
            </a:r>
            <a:br>
              <a:rPr lang="en-US" dirty="0" smtClean="0">
                <a:latin typeface="Garamond" panose="02020404030301010803" pitchFamily="18" charset="0"/>
              </a:rPr>
            </a:br>
            <a:r>
              <a:rPr lang="en-US" dirty="0" smtClean="0">
                <a:latin typeface="Garamond" panose="02020404030301010803" pitchFamily="18" charset="0"/>
              </a:rPr>
              <a:t>University of the Incarnate Word (UIW)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Total Enrolment (UIW): 11,422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Online Teaching and Learning at UIW</a:t>
            </a:r>
          </a:p>
          <a:p>
            <a:pPr lvl="1"/>
            <a:r>
              <a:rPr lang="en-US" dirty="0" smtClean="0">
                <a:latin typeface="Garamond" panose="02020404030301010803" pitchFamily="18" charset="0"/>
              </a:rPr>
              <a:t>School of Online Learning (SOL)</a:t>
            </a:r>
          </a:p>
          <a:p>
            <a:pPr lvl="1"/>
            <a:r>
              <a:rPr lang="en-US" dirty="0" smtClean="0">
                <a:latin typeface="Garamond" panose="02020404030301010803" pitchFamily="18" charset="0"/>
              </a:rPr>
              <a:t>Online Courses - Individual Programs- Main Campus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Number of Programs (SOL): 5 graduate degrees, 16 programs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Number of Undergraduate Students (SOL): 946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Number of Graduate Students (SOL):496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Number of non-degree seeking Students (SOL): 10</a:t>
            </a:r>
          </a:p>
        </p:txBody>
      </p:sp>
      <p:pic>
        <p:nvPicPr>
          <p:cNvPr id="1026" name="Picture 2" descr="Image result for ui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158" y="365125"/>
            <a:ext cx="2223001" cy="147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19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Why We Do What We Do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827327" cy="4351338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According to the U.S. Census Bureau (2015), there are </a:t>
            </a:r>
            <a:r>
              <a:rPr lang="en-US" dirty="0" smtClean="0">
                <a:solidFill>
                  <a:srgbClr val="FF0000"/>
                </a:solidFill>
                <a:latin typeface="Garamond" panose="02020404030301010803" pitchFamily="18" charset="0"/>
              </a:rPr>
              <a:t>35 million+  </a:t>
            </a:r>
            <a:r>
              <a:rPr lang="en-US" dirty="0" smtClean="0">
                <a:latin typeface="Garamond" panose="02020404030301010803" pitchFamily="18" charset="0"/>
              </a:rPr>
              <a:t>underserved adults (25+) with some college credits who are looking to accelerate their careers. 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Meeting the </a:t>
            </a:r>
            <a:r>
              <a:rPr lang="en-US" dirty="0" smtClean="0">
                <a:solidFill>
                  <a:srgbClr val="FF0000"/>
                </a:solidFill>
                <a:latin typeface="Garamond" panose="02020404030301010803" pitchFamily="18" charset="0"/>
              </a:rPr>
              <a:t>unmet global need </a:t>
            </a:r>
            <a:r>
              <a:rPr lang="en-US" dirty="0" smtClean="0">
                <a:latin typeface="Garamond" panose="02020404030301010803" pitchFamily="18" charset="0"/>
              </a:rPr>
              <a:t>for higher education 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Reaching students who otherwise might not have </a:t>
            </a:r>
            <a:r>
              <a:rPr lang="en-US" dirty="0" smtClean="0">
                <a:solidFill>
                  <a:srgbClr val="FF0000"/>
                </a:solidFill>
                <a:latin typeface="Garamond" panose="02020404030301010803" pitchFamily="18" charset="0"/>
              </a:rPr>
              <a:t>access</a:t>
            </a:r>
            <a:r>
              <a:rPr lang="en-US" dirty="0" smtClean="0">
                <a:latin typeface="Garamond" panose="02020404030301010803" pitchFamily="18" charset="0"/>
              </a:rPr>
              <a:t> to quality higher education</a:t>
            </a:r>
            <a:endParaRPr lang="en-US" b="1" dirty="0" smtClean="0">
              <a:latin typeface="Garamond" panose="02020404030301010803" pitchFamily="18" charset="0"/>
            </a:endParaRPr>
          </a:p>
          <a:p>
            <a:r>
              <a:rPr lang="en-US" dirty="0" smtClean="0">
                <a:latin typeface="Garamond" panose="02020404030301010803" pitchFamily="18" charset="0"/>
              </a:rPr>
              <a:t>What do today’s students want?</a:t>
            </a:r>
          </a:p>
          <a:p>
            <a:pPr lvl="1"/>
            <a:r>
              <a:rPr lang="en-US" dirty="0" smtClean="0">
                <a:latin typeface="Garamond" panose="02020404030301010803" pitchFamily="18" charset="0"/>
              </a:rPr>
              <a:t>57% of adults (25–44) want postsecondary education </a:t>
            </a:r>
          </a:p>
          <a:p>
            <a:pPr lvl="1"/>
            <a:r>
              <a:rPr lang="en-US" dirty="0" smtClean="0">
                <a:latin typeface="Garamond" panose="02020404030301010803" pitchFamily="18" charset="0"/>
              </a:rPr>
              <a:t>42% want self-paced instruction</a:t>
            </a:r>
          </a:p>
          <a:p>
            <a:pPr lvl="1"/>
            <a:r>
              <a:rPr lang="en-US" dirty="0" smtClean="0">
                <a:latin typeface="Garamond" panose="02020404030301010803" pitchFamily="18" charset="0"/>
              </a:rPr>
              <a:t>40% want to progress faster to get their degree</a:t>
            </a:r>
          </a:p>
          <a:p>
            <a:pPr lvl="1"/>
            <a:endParaRPr lang="en-US" dirty="0">
              <a:latin typeface="Garamond" panose="02020404030301010803" pitchFamily="18" charset="0"/>
            </a:endParaRPr>
          </a:p>
          <a:p>
            <a:pPr marL="457200" lvl="1" indent="0">
              <a:buNone/>
            </a:pPr>
            <a:r>
              <a:rPr lang="en-US" sz="1200" i="1" dirty="0" smtClean="0">
                <a:latin typeface="Garamond" panose="02020404030301010803" pitchFamily="18" charset="0"/>
              </a:rPr>
              <a:t>Source: http://www.eduventures.com/2015/02/mapping-the-competency-based-education-universe/</a:t>
            </a:r>
            <a:endParaRPr lang="en-US" sz="1200" i="1" dirty="0">
              <a:latin typeface="Garamond" panose="02020404030301010803" pitchFamily="18" charset="0"/>
            </a:endParaRPr>
          </a:p>
        </p:txBody>
      </p:sp>
      <p:pic>
        <p:nvPicPr>
          <p:cNvPr id="4" name="Picture 2" descr="Image result for ui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158" y="365125"/>
            <a:ext cx="2223001" cy="147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why we do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4169785"/>
            <a:ext cx="43053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217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intentional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65" y="2605520"/>
            <a:ext cx="4617377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ommitment promi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072" y="1403241"/>
            <a:ext cx="4003674" cy="496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ui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158" y="365125"/>
            <a:ext cx="2223001" cy="147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6364" y="748145"/>
            <a:ext cx="9238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smtClean="0">
                <a:latin typeface="Garamond" panose="02020404030301010803" pitchFamily="18" charset="0"/>
              </a:rPr>
              <a:t>Intentionality and Commitment</a:t>
            </a:r>
            <a:endParaRPr lang="en-US" sz="4800" b="1" u="sng" dirty="0">
              <a:latin typeface="Garamond" panose="02020404030301010803" pitchFamily="18" charset="0"/>
            </a:endParaRPr>
          </a:p>
        </p:txBody>
      </p:sp>
      <p:pic>
        <p:nvPicPr>
          <p:cNvPr id="3078" name="Picture 6" descr="Image result for arrow two w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60" y="3495241"/>
            <a:ext cx="3194567" cy="116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134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UIW Online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i="1" dirty="0">
                <a:latin typeface="Garamond" panose="02020404030301010803" pitchFamily="18" charset="0"/>
              </a:rPr>
              <a:t>Affordable Education</a:t>
            </a:r>
          </a:p>
          <a:p>
            <a:r>
              <a:rPr lang="en-US" dirty="0">
                <a:latin typeface="Garamond" panose="02020404030301010803" pitchFamily="18" charset="0"/>
              </a:rPr>
              <a:t>FREE textbooks for undergraduates</a:t>
            </a:r>
          </a:p>
          <a:p>
            <a:r>
              <a:rPr lang="en-US" dirty="0">
                <a:latin typeface="Garamond" panose="02020404030301010803" pitchFamily="18" charset="0"/>
              </a:rPr>
              <a:t>Reduced tuition for adults</a:t>
            </a:r>
          </a:p>
          <a:p>
            <a:r>
              <a:rPr lang="en-US" dirty="0">
                <a:latin typeface="Garamond" panose="02020404030301010803" pitchFamily="18" charset="0"/>
              </a:rPr>
              <a:t>No academic fees</a:t>
            </a:r>
          </a:p>
          <a:p>
            <a:r>
              <a:rPr lang="en-US" dirty="0">
                <a:latin typeface="Garamond" panose="02020404030301010803" pitchFamily="18" charset="0"/>
              </a:rPr>
              <a:t>No application fee for undergraduates</a:t>
            </a:r>
          </a:p>
          <a:p>
            <a:r>
              <a:rPr lang="en-US" dirty="0">
                <a:latin typeface="Garamond" panose="02020404030301010803" pitchFamily="18" charset="0"/>
              </a:rPr>
              <a:t>Special tuition rates for veterans and active-duty military</a:t>
            </a:r>
          </a:p>
          <a:p>
            <a:r>
              <a:rPr lang="en-US" b="1" i="1" dirty="0">
                <a:latin typeface="Garamond" panose="02020404030301010803" pitchFamily="18" charset="0"/>
              </a:rPr>
              <a:t>Accelerated Learning</a:t>
            </a:r>
          </a:p>
          <a:p>
            <a:r>
              <a:rPr lang="en-US" dirty="0">
                <a:latin typeface="Garamond" panose="02020404030301010803" pitchFamily="18" charset="0"/>
              </a:rPr>
              <a:t>Accelerated 8-week terms (6 terms per year)</a:t>
            </a:r>
          </a:p>
          <a:p>
            <a:r>
              <a:rPr lang="en-US" dirty="0">
                <a:latin typeface="Garamond" panose="02020404030301010803" pitchFamily="18" charset="0"/>
              </a:rPr>
              <a:t>100% online courses with no proctored exams in UIW Online</a:t>
            </a:r>
          </a:p>
          <a:p>
            <a:r>
              <a:rPr lang="en-US" dirty="0">
                <a:latin typeface="Garamond" panose="02020404030301010803" pitchFamily="18" charset="0"/>
              </a:rPr>
              <a:t>We schedule the courses you need to graduate on time</a:t>
            </a:r>
          </a:p>
          <a:p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4" name="Picture 2" descr="Image result for ui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158" y="365125"/>
            <a:ext cx="2223001" cy="147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346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What We Do -  Successes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523509" cy="4117975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Innovative and Responsive Programs – i.e. DBA for Professionals 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Innovative Teaching &amp; Learning, - i.e. </a:t>
            </a:r>
            <a:r>
              <a:rPr lang="en-US" dirty="0" err="1" smtClean="0">
                <a:latin typeface="Garamond" panose="02020404030301010803" pitchFamily="18" charset="0"/>
              </a:rPr>
              <a:t>Ellucian</a:t>
            </a:r>
            <a:r>
              <a:rPr lang="en-US" dirty="0" smtClean="0">
                <a:latin typeface="Garamond" panose="02020404030301010803" pitchFamily="18" charset="0"/>
              </a:rPr>
              <a:t> Brainstorm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It is about engagement - interactive </a:t>
            </a:r>
            <a:r>
              <a:rPr lang="en-US" dirty="0">
                <a:latin typeface="Garamond" panose="02020404030301010803" pitchFamily="18" charset="0"/>
              </a:rPr>
              <a:t>and iterative discussion between instructor-student and student-student</a:t>
            </a:r>
          </a:p>
        </p:txBody>
      </p:sp>
      <p:pic>
        <p:nvPicPr>
          <p:cNvPr id="4" name="Picture 2" descr="Image result for ui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158" y="365125"/>
            <a:ext cx="2223001" cy="147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eeping pace with the evolution of higher educ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50872" y="1843184"/>
            <a:ext cx="5445785" cy="444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0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Challenges- Missteps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Bureaucracy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Faculty buy-in</a:t>
            </a:r>
          </a:p>
          <a:p>
            <a:r>
              <a:rPr lang="en-US" dirty="0">
                <a:latin typeface="Garamond" panose="02020404030301010803" pitchFamily="18" charset="0"/>
              </a:rPr>
              <a:t>Instructional workload</a:t>
            </a:r>
          </a:p>
          <a:p>
            <a:r>
              <a:rPr lang="en-US" dirty="0">
                <a:latin typeface="Garamond" panose="02020404030301010803" pitchFamily="18" charset="0"/>
              </a:rPr>
              <a:t>Instructor Evaluation</a:t>
            </a:r>
          </a:p>
          <a:p>
            <a:r>
              <a:rPr lang="en-US" dirty="0">
                <a:latin typeface="Garamond" panose="02020404030301010803" pitchFamily="18" charset="0"/>
              </a:rPr>
              <a:t>The prevailing methods of instruction impede the most effective application of technology </a:t>
            </a:r>
            <a:r>
              <a:rPr lang="en-US" dirty="0" smtClean="0">
                <a:latin typeface="Garamond" panose="02020404030301010803" pitchFamily="18" charset="0"/>
              </a:rPr>
              <a:t>(thus </a:t>
            </a:r>
            <a:r>
              <a:rPr lang="en-US" dirty="0">
                <a:latin typeface="Garamond" panose="02020404030301010803" pitchFamily="18" charset="0"/>
              </a:rPr>
              <a:t>the CBE)</a:t>
            </a:r>
          </a:p>
          <a:p>
            <a:r>
              <a:rPr lang="en-US" dirty="0">
                <a:latin typeface="Garamond" panose="02020404030301010803" pitchFamily="18" charset="0"/>
              </a:rPr>
              <a:t>Too much emphasis on the technology itself and lack of support for faculty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Accreditation (Digital courses/programs must follow face-to-face regulatory processes including programmatic accreditation (where appropriate)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Clear </a:t>
            </a:r>
            <a:r>
              <a:rPr lang="en-US" dirty="0">
                <a:latin typeface="Garamond" panose="02020404030301010803" pitchFamily="18" charset="0"/>
              </a:rPr>
              <a:t>direction, sustained commitment, and financial incentives </a:t>
            </a:r>
            <a:r>
              <a:rPr lang="en-US" dirty="0" smtClean="0">
                <a:latin typeface="Garamond" panose="02020404030301010803" pitchFamily="18" charset="0"/>
              </a:rPr>
              <a:t>needed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4" name="Picture 2" descr="Image result for ui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158" y="365125"/>
            <a:ext cx="2223001" cy="147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changing minds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939" y="536430"/>
            <a:ext cx="2381250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95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334</Words>
  <Application>Microsoft Office PowerPoint</Application>
  <PresentationFormat>Widescreen</PresentationFormat>
  <Paragraphs>55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Garamond</vt:lpstr>
      <vt:lpstr>Office Theme</vt:lpstr>
      <vt:lpstr>Successes and Missteps in Online Education</vt:lpstr>
      <vt:lpstr>Online Teaching and Learning-  University of the Incarnate Word (UIW)</vt:lpstr>
      <vt:lpstr>Why We Do What We Do</vt:lpstr>
      <vt:lpstr>PowerPoint Presentation</vt:lpstr>
      <vt:lpstr>UIW Online</vt:lpstr>
      <vt:lpstr>What We Do -  Successes</vt:lpstr>
      <vt:lpstr>Challenges- Missteps</vt:lpstr>
    </vt:vector>
  </TitlesOfParts>
  <Company>University of the Incarnate Word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Success and Missteps in Online Education</dc:title>
  <dc:creator>Ozturgut, Dr. Osman</dc:creator>
  <cp:lastModifiedBy>Sifontes, Jesse</cp:lastModifiedBy>
  <cp:revision>28</cp:revision>
  <dcterms:created xsi:type="dcterms:W3CDTF">2016-09-12T15:59:18Z</dcterms:created>
  <dcterms:modified xsi:type="dcterms:W3CDTF">2016-10-03T15:42:14Z</dcterms:modified>
</cp:coreProperties>
</file>